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1" r:id="rId4"/>
  </p:sldMasterIdLst>
  <p:notesMasterIdLst>
    <p:notesMasterId r:id="rId6"/>
  </p:notesMasterIdLst>
  <p:sldIdLst>
    <p:sldId id="256" r:id="rId5"/>
    <p:sldId id="283" r:id="rId7"/>
    <p:sldId id="12578" r:id="rId8"/>
    <p:sldId id="12582" r:id="rId9"/>
    <p:sldId id="12601" r:id="rId10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9EBAD6"/>
    <a:srgbClr val="CAB790"/>
    <a:srgbClr val="F2E5CE"/>
    <a:srgbClr val="C5CFE8"/>
    <a:srgbClr val="006699"/>
    <a:srgbClr val="9AABC8"/>
    <a:srgbClr val="FBF7F0"/>
    <a:srgbClr val="A0854A"/>
    <a:srgbClr val="9E8348"/>
    <a:srgbClr val="A6CA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17" autoAdjust="0"/>
    <p:restoredTop sz="97417" autoAdjust="0"/>
  </p:normalViewPr>
  <p:slideViewPr>
    <p:cSldViewPr snapToGrid="0">
      <p:cViewPr>
        <p:scale>
          <a:sx n="68" d="100"/>
          <a:sy n="68" d="100"/>
        </p:scale>
        <p:origin x="-624" y="-120"/>
      </p:cViewPr>
      <p:guideLst>
        <p:guide orient="horz" pos="2154"/>
        <p:guide pos="384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gs" Target="tags/tag4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990854-CF40-4181-A32C-55AA86ED5BB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7BD4C3-A93E-4A64-B866-E2E64AE296B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7BD4C3-A93E-4A64-B866-E2E64AE296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7BD4C3-A93E-4A64-B866-E2E64AE296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7BD4C3-A93E-4A64-B866-E2E64AE296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7BD4C3-A93E-4A64-B866-E2E64AE296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7BD4C3-A93E-4A64-B866-E2E64AE296B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853989"/>
              <a:gd name="connsiteY0" fmla="*/ 0 h 7229971"/>
              <a:gd name="connsiteX1" fmla="*/ 12853989 w 12853989"/>
              <a:gd name="connsiteY1" fmla="*/ 0 h 7229971"/>
              <a:gd name="connsiteX2" fmla="*/ 12853989 w 12853989"/>
              <a:gd name="connsiteY2" fmla="*/ 7229971 h 7229971"/>
              <a:gd name="connsiteX3" fmla="*/ 0 w 12853989"/>
              <a:gd name="connsiteY3" fmla="*/ 7229971 h 7229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853989" h="7229971">
                <a:moveTo>
                  <a:pt x="0" y="0"/>
                </a:moveTo>
                <a:lnTo>
                  <a:pt x="12853989" y="0"/>
                </a:lnTo>
                <a:lnTo>
                  <a:pt x="12853989" y="7229971"/>
                </a:lnTo>
                <a:lnTo>
                  <a:pt x="0" y="72299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351" y="174683"/>
            <a:ext cx="9682715" cy="53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Content Placeholder 2"/>
          <p:cNvSpPr txBox="1"/>
          <p:nvPr userDrawn="1"/>
        </p:nvSpPr>
        <p:spPr>
          <a:xfrm>
            <a:off x="386269" y="289052"/>
            <a:ext cx="263995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rPr>
              <a:t>请替换文字内容</a:t>
            </a:r>
            <a:endParaRPr lang="en-US" sz="2000" dirty="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11872686" y="174683"/>
            <a:ext cx="319314" cy="536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9814494" y="189197"/>
            <a:ext cx="2034018" cy="56560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公司 </a:t>
            </a:r>
            <a:r>
              <a:rPr lang="en-US" altLang="zh-CN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LOGO</a:t>
            </a:r>
            <a:endParaRPr lang="zh-CN" altLang="en-US" sz="2800" b="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51" y="174683"/>
            <a:ext cx="9682715" cy="53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" name="Content Placeholder 2"/>
          <p:cNvSpPr txBox="1"/>
          <p:nvPr userDrawn="1"/>
        </p:nvSpPr>
        <p:spPr>
          <a:xfrm>
            <a:off x="386269" y="289052"/>
            <a:ext cx="263995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rPr>
              <a:t>请替换文字内容</a:t>
            </a:r>
            <a:endParaRPr lang="en-US" sz="2000" dirty="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1872686" y="174683"/>
            <a:ext cx="319314" cy="536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9814494" y="189197"/>
            <a:ext cx="2034018" cy="56560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公司 </a:t>
            </a:r>
            <a:r>
              <a:rPr lang="en-US" altLang="zh-CN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LOGO</a:t>
            </a:r>
            <a:endParaRPr lang="zh-CN" altLang="en-US" sz="2800" b="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51" y="174683"/>
            <a:ext cx="9682715" cy="53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" name="Content Placeholder 2"/>
          <p:cNvSpPr txBox="1"/>
          <p:nvPr userDrawn="1"/>
        </p:nvSpPr>
        <p:spPr>
          <a:xfrm>
            <a:off x="386269" y="289052"/>
            <a:ext cx="263995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rPr>
              <a:t>请替换文字内容</a:t>
            </a:r>
            <a:endParaRPr lang="en-US" sz="2000" dirty="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1872686" y="174683"/>
            <a:ext cx="319314" cy="536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9814494" y="189197"/>
            <a:ext cx="2034018" cy="56560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公司 </a:t>
            </a:r>
            <a:r>
              <a:rPr lang="en-US" altLang="zh-CN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LOGO</a:t>
            </a:r>
            <a:endParaRPr lang="zh-CN" altLang="en-US" sz="2800" b="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51" y="174683"/>
            <a:ext cx="9682715" cy="536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3" name="Content Placeholder 2"/>
          <p:cNvSpPr txBox="1"/>
          <p:nvPr userDrawn="1"/>
        </p:nvSpPr>
        <p:spPr>
          <a:xfrm>
            <a:off x="386269" y="289052"/>
            <a:ext cx="2639959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/>
                </a:solidFill>
                <a:latin typeface="+mn-ea"/>
                <a:cs typeface="+mn-ea"/>
                <a:sym typeface="Arial" panose="020B0604020202020204" pitchFamily="34" charset="0"/>
              </a:rPr>
              <a:t>请替换文字内容</a:t>
            </a:r>
            <a:endParaRPr lang="en-US" sz="2000" dirty="0">
              <a:solidFill>
                <a:schemeClr val="bg1"/>
              </a:solidFill>
              <a:latin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1872686" y="174683"/>
            <a:ext cx="319314" cy="5365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文本框 4"/>
          <p:cNvSpPr txBox="1"/>
          <p:nvPr userDrawn="1"/>
        </p:nvSpPr>
        <p:spPr>
          <a:xfrm>
            <a:off x="9814494" y="189197"/>
            <a:ext cx="2034018" cy="56560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公司 </a:t>
            </a:r>
            <a:r>
              <a:rPr lang="en-US" altLang="zh-CN" sz="2800" b="0" dirty="0">
                <a:solidFill>
                  <a:sysClr val="windowText" lastClr="000000"/>
                </a:solidFill>
                <a:latin typeface="+mj-ea"/>
                <a:ea typeface="+mj-ea"/>
              </a:rPr>
              <a:t>LOGO</a:t>
            </a:r>
            <a:endParaRPr lang="zh-CN" altLang="en-US" sz="2800" b="0" dirty="0">
              <a:solidFill>
                <a:sysClr val="windowText" lastClr="000000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theme" Target="../theme/theme3.xml"/><Relationship Id="rId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FE959-BF3F-44EE-97E8-3F02947CF81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959F9-48C7-44D3-8D4E-4D1BDEC0E6A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</p:sldLayoutIdLst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994" y="14512"/>
            <a:ext cx="9060011" cy="6858001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3447915" y="619418"/>
            <a:ext cx="5319488" cy="5319488"/>
          </a:xfrm>
          <a:prstGeom prst="ellipse">
            <a:avLst/>
          </a:prstGeom>
          <a:solidFill>
            <a:srgbClr val="9EBAD6"/>
          </a:solidFill>
          <a:ln>
            <a:noFill/>
          </a:ln>
          <a:effectLst>
            <a:outerShdw blurRad="254000" dist="38100" dir="8100000" sx="102000" sy="102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529849" y="3031937"/>
            <a:ext cx="794125" cy="794125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805720" y="3115554"/>
            <a:ext cx="626891" cy="626891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776428" y="3252366"/>
            <a:ext cx="360783" cy="360783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9052819" y="3252366"/>
            <a:ext cx="360783" cy="360783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9782694" y="3130066"/>
            <a:ext cx="626891" cy="626891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10854295" y="3023399"/>
            <a:ext cx="794125" cy="794125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043014" y="2186920"/>
            <a:ext cx="2128520" cy="3247897"/>
            <a:chOff x="5043014" y="2186920"/>
            <a:chExt cx="2128520" cy="3247897"/>
          </a:xfrm>
        </p:grpSpPr>
        <p:sp>
          <p:nvSpPr>
            <p:cNvPr id="22" name="文本框 21"/>
            <p:cNvSpPr txBox="1"/>
            <p:nvPr/>
          </p:nvSpPr>
          <p:spPr>
            <a:xfrm>
              <a:off x="5043014" y="3741752"/>
              <a:ext cx="2128520" cy="829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defRPr sz="8800" b="1">
                  <a:gradFill flip="none" rotWithShape="1">
                    <a:gsLst>
                      <a:gs pos="38000">
                        <a:srgbClr val="9E8348"/>
                      </a:gs>
                      <a:gs pos="71000">
                        <a:srgbClr val="FBF7F0"/>
                      </a:gs>
                      <a:gs pos="0">
                        <a:srgbClr val="FBF7F0"/>
                      </a:gs>
                      <a:gs pos="100000">
                        <a:srgbClr val="A0854A"/>
                      </a:gs>
                    </a:gsLst>
                    <a:lin ang="8100000" scaled="1"/>
                    <a:tileRect/>
                  </a:gradFill>
                  <a:latin typeface="微软雅黑 Light" panose="020B0502040204020203" pitchFamily="34" charset="-122"/>
                  <a:ea typeface="锐字工房云字库细圆GBK" panose="02010604000000000000" pitchFamily="2" charset="-122"/>
                  <a:cs typeface="+mn-ea"/>
                </a:defRPr>
              </a:lvl1pPr>
            </a:lstStyle>
            <a:p>
              <a:r>
                <a:rPr lang="zh-CN" altLang="en-US" sz="4800" smtClean="0">
                  <a:gradFill flip="none" rotWithShape="1">
                    <a:gsLst>
                      <a:gs pos="38000">
                        <a:srgbClr val="9E8348"/>
                      </a:gs>
                      <a:gs pos="71000">
                        <a:srgbClr val="FBF7F0"/>
                      </a:gs>
                      <a:gs pos="18000">
                        <a:srgbClr val="F2E5CE"/>
                      </a:gs>
                      <a:gs pos="89000">
                        <a:srgbClr val="A0854A"/>
                      </a:gs>
                    </a:gsLst>
                    <a:lin ang="8100000" scaled="1"/>
                    <a:tileRect/>
                  </a:gra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sym typeface="微软雅黑 Light" panose="020B0502040204020203" pitchFamily="34" charset="-122"/>
                </a:rPr>
                <a:t>习题</a:t>
              </a:r>
              <a:r>
                <a:rPr lang="en-US" altLang="zh-CN" sz="4800" smtClean="0">
                  <a:gradFill flip="none" rotWithShape="1">
                    <a:gsLst>
                      <a:gs pos="38000">
                        <a:srgbClr val="9E8348"/>
                      </a:gs>
                      <a:gs pos="71000">
                        <a:srgbClr val="FBF7F0"/>
                      </a:gs>
                      <a:gs pos="18000">
                        <a:srgbClr val="F2E5CE"/>
                      </a:gs>
                      <a:gs pos="89000">
                        <a:srgbClr val="A0854A"/>
                      </a:gs>
                    </a:gsLst>
                    <a:lin ang="8100000" scaled="1"/>
                    <a:tileRect/>
                  </a:gra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sym typeface="微软雅黑 Light" panose="020B0502040204020203" pitchFamily="34" charset="-122"/>
                </a:rPr>
                <a:t>1.2</a:t>
              </a:r>
              <a:endParaRPr lang="zh-CN" altLang="en-US" sz="4800" dirty="0" smtClean="0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18000">
                      <a:srgbClr val="F2E5CE"/>
                    </a:gs>
                    <a:gs pos="89000">
                      <a:srgbClr val="A0854A"/>
                    </a:gs>
                  </a:gsLst>
                  <a:lin ang="8100000" scaled="1"/>
                  <a:tileRect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sym typeface="微软雅黑 Light" panose="020B0502040204020203" pitchFamily="34" charset="-122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5335206" y="2186920"/>
              <a:ext cx="1544446" cy="1426133"/>
              <a:chOff x="5335206" y="2398678"/>
              <a:chExt cx="1544446" cy="1426133"/>
            </a:xfrm>
          </p:grpSpPr>
          <p:sp>
            <p:nvSpPr>
              <p:cNvPr id="25" name="文本框 24"/>
              <p:cNvSpPr txBox="1"/>
              <p:nvPr/>
            </p:nvSpPr>
            <p:spPr>
              <a:xfrm>
                <a:off x="5335206" y="2398678"/>
                <a:ext cx="1544446" cy="14260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8800" b="1" dirty="0">
                    <a:gradFill flip="none" rotWithShape="1">
                      <a:gsLst>
                        <a:gs pos="38000">
                          <a:srgbClr val="9E8348"/>
                        </a:gs>
                        <a:gs pos="71000">
                          <a:srgbClr val="FBF7F0"/>
                        </a:gs>
                        <a:gs pos="0">
                          <a:srgbClr val="FBF7F0"/>
                        </a:gs>
                        <a:gs pos="100000">
                          <a:srgbClr val="A0854A"/>
                        </a:gs>
                      </a:gsLst>
                      <a:lin ang="8100000" scaled="1"/>
                      <a:tileRect/>
                    </a:gradFill>
                    <a:effectLst>
                      <a:innerShdw blurRad="63500" dist="50800" dir="18900000">
                        <a:prstClr val="black">
                          <a:alpha val="50000"/>
                        </a:prstClr>
                      </a:innerShdw>
                    </a:effectLst>
                    <a:latin typeface="微软雅黑 Light" panose="020B0502040204020203" pitchFamily="34" charset="-122"/>
                    <a:ea typeface="锐字工房云字库细圆GBK" panose="02010604000000000000" pitchFamily="2" charset="-122"/>
                    <a:cs typeface="+mn-ea"/>
                    <a:sym typeface="微软雅黑 Light" panose="020B0502040204020203" pitchFamily="34" charset="-122"/>
                  </a:rPr>
                  <a:t>编译原理</a:t>
                </a:r>
                <a:endParaRPr lang="zh-CN" altLang="en-US" sz="8800" b="1" dirty="0">
                  <a:gradFill flip="none" rotWithShape="1">
                    <a:gsLst>
                      <a:gs pos="38000">
                        <a:srgbClr val="9E8348"/>
                      </a:gs>
                      <a:gs pos="71000">
                        <a:srgbClr val="FBF7F0"/>
                      </a:gs>
                      <a:gs pos="0">
                        <a:srgbClr val="FBF7F0"/>
                      </a:gs>
                      <a:gs pos="100000">
                        <a:srgbClr val="A0854A"/>
                      </a:gs>
                    </a:gsLst>
                    <a:lin ang="8100000" scaled="1"/>
                    <a:tileRect/>
                  </a:gradFill>
                  <a:effectLst>
                    <a:innerShdw blurRad="63500" dist="50800" dir="18900000">
                      <a:prstClr val="black">
                        <a:alpha val="50000"/>
                      </a:prstClr>
                    </a:innerShdw>
                  </a:effectLst>
                  <a:latin typeface="微软雅黑 Light" panose="020B0502040204020203" pitchFamily="34" charset="-122"/>
                  <a:ea typeface="锐字工房云字库细圆GBK" panose="02010604000000000000" pitchFamily="2" charset="-122"/>
                  <a:cs typeface="+mn-ea"/>
                  <a:sym typeface="微软雅黑 Light" panose="020B0502040204020203" pitchFamily="34" charset="-122"/>
                </a:endParaRPr>
              </a:p>
            </p:txBody>
          </p:sp>
          <p:cxnSp>
            <p:nvCxnSpPr>
              <p:cNvPr id="26" name="直接连接符 25"/>
              <p:cNvCxnSpPr/>
              <p:nvPr/>
            </p:nvCxnSpPr>
            <p:spPr>
              <a:xfrm>
                <a:off x="5459796" y="3824811"/>
                <a:ext cx="1296538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15"/>
            <p:cNvSpPr txBox="1"/>
            <p:nvPr/>
          </p:nvSpPr>
          <p:spPr>
            <a:xfrm>
              <a:off x="5053522" y="5047694"/>
              <a:ext cx="2108272" cy="387123"/>
            </a:xfrm>
            <a:prstGeom prst="round2Same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 Light" panose="020B0502040204020203" pitchFamily="34" charset="-122"/>
                  <a:ea typeface="锐字工房云字库细圆GBK" panose="02010604000000000000" pitchFamily="2" charset="-122"/>
                  <a:cs typeface="Lato Black" charset="0"/>
                  <a:sym typeface="微软雅黑 Light" panose="020B0502040204020203" pitchFamily="34" charset="-122"/>
                </a:rPr>
                <a:t>戴加佳</a:t>
              </a:r>
              <a:r>
                <a:rPr lang="en-US" altLang="zh-CN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 Light" panose="020B0502040204020203" pitchFamily="34" charset="-122"/>
                  <a:ea typeface="锐字工房云字库细圆GBK" panose="02010604000000000000" pitchFamily="2" charset="-122"/>
                  <a:cs typeface="Lato Black" charset="0"/>
                  <a:sym typeface="微软雅黑 Light" panose="020B0502040204020203" pitchFamily="34" charset="-122"/>
                </a:rPr>
                <a:t>-1183710121</a:t>
              </a:r>
              <a:endPara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Lato Black" charset="0"/>
                <a:sym typeface="微软雅黑 Light" panose="020B0502040204020203" pitchFamily="34" charset="-122"/>
              </a:endParaRPr>
            </a:p>
          </p:txBody>
        </p:sp>
      </p:grpSp>
      <p:pic>
        <p:nvPicPr>
          <p:cNvPr id="2" name="Bandari-月光水岸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74375" y="-75882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1000166" y="-317991"/>
            <a:ext cx="5394366" cy="1373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18000">
                      <a:srgbClr val="F2E5CE"/>
                    </a:gs>
                    <a:gs pos="89000">
                      <a:srgbClr val="A0854A"/>
                    </a:gs>
                  </a:gsLst>
                  <a:lin ang="8100000" scaled="1"/>
                  <a:tileRect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pPr>
              <a:lnSpc>
                <a:spcPts val="10000"/>
              </a:lnSpc>
            </a:pPr>
            <a:r>
              <a:rPr lang="zh-CN" altLang="en-US" sz="4000" dirty="0">
                <a:latin typeface="+mn-lt"/>
                <a:ea typeface="+mn-ea"/>
                <a:sym typeface="FZHei-B01S" panose="02010601030101010101" pitchFamily="2" charset="-122"/>
              </a:rPr>
              <a:t>习题</a:t>
            </a:r>
            <a:r>
              <a:rPr lang="en-US" altLang="zh-CN" sz="4000" dirty="0">
                <a:latin typeface="+mn-lt"/>
                <a:ea typeface="+mn-ea"/>
                <a:sym typeface="FZHei-B01S" panose="02010601030101010101" pitchFamily="2" charset="-122"/>
              </a:rPr>
              <a:t>1.2</a:t>
            </a:r>
            <a:endParaRPr lang="en-US" altLang="zh-CN" sz="4000" dirty="0">
              <a:latin typeface="+mn-lt"/>
              <a:ea typeface="+mn-ea"/>
              <a:sym typeface="FZHei-B01S" panose="02010601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6797" y="4851768"/>
            <a:ext cx="2650406" cy="200623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901686" y="1055535"/>
            <a:ext cx="7407966" cy="4962525"/>
          </a:xfrm>
          <a:prstGeom prst="rect">
            <a:avLst/>
          </a:prstGeom>
          <a:noFill/>
          <a:ln w="19050">
            <a:solidFill>
              <a:srgbClr val="CA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TextBox 6"/>
          <p:cNvSpPr txBox="1"/>
          <p:nvPr/>
        </p:nvSpPr>
        <p:spPr>
          <a:xfrm>
            <a:off x="2023745" y="1055370"/>
            <a:ext cx="71634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solidFill>
                  <a:prstClr val="black"/>
                </a:solidFill>
                <a:latin typeface="+mn-ea"/>
                <a:cs typeface="+mn-ea"/>
                <a:sym typeface="+mn-ea"/>
              </a:rPr>
              <a:t>符号表中</a:t>
            </a:r>
            <a:r>
              <a:rPr lang="en-US" altLang="zh-CN" sz="3200" b="1" dirty="0">
                <a:solidFill>
                  <a:prstClr val="black"/>
                </a:solidFill>
                <a:latin typeface="+mn-ea"/>
                <a:cs typeface="+mn-ea"/>
                <a:sym typeface="+mn-ea"/>
              </a:rPr>
              <a:t>NAME</a:t>
            </a:r>
            <a:r>
              <a:rPr lang="zh-CN" altLang="en-US" sz="3200" b="1" dirty="0">
                <a:solidFill>
                  <a:prstClr val="black"/>
                </a:solidFill>
                <a:latin typeface="+mn-ea"/>
                <a:cs typeface="+mn-ea"/>
                <a:sym typeface="+mn-ea"/>
              </a:rPr>
              <a:t>字段为什么要设计字符串表这样一种数据结构，而不是把标识符对应的字符串直接存放到</a:t>
            </a:r>
            <a:r>
              <a:rPr lang="en-US" altLang="zh-CN" sz="3200" b="1" dirty="0">
                <a:solidFill>
                  <a:prstClr val="black"/>
                </a:solidFill>
                <a:latin typeface="+mn-ea"/>
                <a:cs typeface="+mn-ea"/>
                <a:sym typeface="+mn-ea"/>
              </a:rPr>
              <a:t>NAME</a:t>
            </a:r>
            <a:r>
              <a:rPr lang="zh-CN" altLang="en-US" sz="3200" b="1" dirty="0">
                <a:solidFill>
                  <a:prstClr val="black"/>
                </a:solidFill>
                <a:latin typeface="+mn-ea"/>
                <a:cs typeface="+mn-ea"/>
                <a:sym typeface="+mn-ea"/>
              </a:rPr>
              <a:t>字段</a:t>
            </a:r>
            <a:r>
              <a:rPr lang="zh-CN" altLang="en-US" sz="3200" b="1" dirty="0">
                <a:solidFill>
                  <a:prstClr val="black"/>
                </a:solidFill>
                <a:latin typeface="+mn-ea"/>
                <a:cs typeface="+mn-ea"/>
                <a:sym typeface="+mn-ea"/>
              </a:rPr>
              <a:t>？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ea"/>
              <a:sym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715" y="2623820"/>
            <a:ext cx="6762115" cy="3223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1000166" y="-317991"/>
            <a:ext cx="5394366" cy="1373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18000">
                      <a:srgbClr val="F2E5CE"/>
                    </a:gs>
                    <a:gs pos="89000">
                      <a:srgbClr val="A0854A"/>
                    </a:gs>
                  </a:gsLst>
                  <a:lin ang="8100000" scaled="1"/>
                  <a:tileRect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pPr>
              <a:lnSpc>
                <a:spcPts val="10000"/>
              </a:lnSpc>
            </a:pPr>
            <a:r>
              <a:rPr lang="zh-CN" altLang="en-US" sz="4000" dirty="0">
                <a:latin typeface="+mn-lt"/>
                <a:ea typeface="+mn-ea"/>
                <a:sym typeface="FZHei-B01S" panose="02010601030101010101" pitchFamily="2" charset="-122"/>
              </a:rPr>
              <a:t>符号表</a:t>
            </a:r>
            <a:endParaRPr lang="zh-CN" altLang="en-US" sz="4000" dirty="0">
              <a:latin typeface="+mn-lt"/>
              <a:ea typeface="+mn-ea"/>
              <a:sym typeface="FZHei-B01S" panose="02010601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6797" y="4851768"/>
            <a:ext cx="2650406" cy="2006232"/>
          </a:xfrm>
          <a:prstGeom prst="rect">
            <a:avLst/>
          </a:prstGeom>
        </p:spPr>
      </p:pic>
      <p:sp>
        <p:nvSpPr>
          <p:cNvPr id="38" name="Rectangle 42"/>
          <p:cNvSpPr/>
          <p:nvPr/>
        </p:nvSpPr>
        <p:spPr>
          <a:xfrm flipH="1">
            <a:off x="212725" y="5149215"/>
            <a:ext cx="11422380" cy="69405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86695" tIns="0" rIns="86695" bIns="0" rtlCol="0" anchor="t"/>
          <a:lstStyle/>
          <a:p>
            <a:pPr>
              <a:lnSpc>
                <a:spcPts val="2000"/>
              </a:lnSpc>
              <a:defRPr/>
            </a:pPr>
            <a:r>
              <a:rPr lang="zh-CN" altLang="en-US" sz="2800" b="1" dirty="0">
                <a:solidFill>
                  <a:srgbClr val="FF0000"/>
                </a:solidFill>
                <a:sym typeface="+mn-ea"/>
              </a:rPr>
              <a:t>符号表是用于存放标识符属性信息的数据结构</a:t>
            </a:r>
            <a:endParaRPr lang="zh-CN" altLang="en-US" sz="2800" b="1" dirty="0">
              <a:solidFill>
                <a:srgbClr val="FF0000"/>
              </a:solidFill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25" y="1419225"/>
            <a:ext cx="5447030" cy="30416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4060" y="1419225"/>
            <a:ext cx="6377940" cy="304101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314190" y="2128520"/>
            <a:ext cx="19062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标识符在字符串表中的起始位置</a:t>
            </a:r>
            <a:endParaRPr lang="zh-CN" altLang="en-US" b="1">
              <a:solidFill>
                <a:srgbClr val="FF0000"/>
              </a:solidFill>
            </a:endParaRPr>
          </a:p>
        </p:txBody>
      </p:sp>
      <p:cxnSp>
        <p:nvCxnSpPr>
          <p:cNvPr id="8" name="直接箭头连接符 7"/>
          <p:cNvCxnSpPr>
            <a:stCxn id="9" idx="2"/>
          </p:cNvCxnSpPr>
          <p:nvPr/>
        </p:nvCxnSpPr>
        <p:spPr>
          <a:xfrm>
            <a:off x="7601585" y="944245"/>
            <a:ext cx="675005" cy="118427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791960" y="575945"/>
            <a:ext cx="1619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FF0000"/>
                </a:solidFill>
              </a:rPr>
              <a:t>标识符的长度</a:t>
            </a:r>
            <a:endParaRPr lang="zh-CN" altLang="en-US" b="1">
              <a:solidFill>
                <a:srgbClr val="FF0000"/>
              </a:solidFill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 flipV="1">
            <a:off x="6090920" y="2214880"/>
            <a:ext cx="1572260" cy="22034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文本框 11"/>
          <p:cNvSpPr txBox="1"/>
          <p:nvPr/>
        </p:nvSpPr>
        <p:spPr>
          <a:xfrm>
            <a:off x="212725" y="5019675"/>
            <a:ext cx="8019415" cy="953135"/>
          </a:xfrm>
          <a:prstGeom prst="rect">
            <a:avLst/>
          </a:prstGeom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为什么变量名在符号表中是按“在字符串表中的首地址+长度”存储，而不是直接存名字呢？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9" grpId="0"/>
      <p:bldP spid="38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990641" y="-317991"/>
            <a:ext cx="5394366" cy="1373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4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18000">
                      <a:srgbClr val="F2E5CE"/>
                    </a:gs>
                    <a:gs pos="89000">
                      <a:srgbClr val="A0854A"/>
                    </a:gs>
                  </a:gsLst>
                  <a:lin ang="8100000" scaled="1"/>
                  <a:tileRect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pPr>
              <a:lnSpc>
                <a:spcPts val="10000"/>
              </a:lnSpc>
            </a:pPr>
            <a:r>
              <a:rPr lang="zh-CN" sz="4000" dirty="0">
                <a:latin typeface="+mn-ea"/>
                <a:ea typeface="+mn-ea"/>
                <a:sym typeface="FZHei-B01S" panose="02010601030101010101" pitchFamily="2" charset="-122"/>
              </a:rPr>
              <a:t>原因分析</a:t>
            </a:r>
            <a:endParaRPr lang="zh-CN" sz="4000" dirty="0">
              <a:latin typeface="+mn-ea"/>
              <a:ea typeface="+mn-ea"/>
              <a:sym typeface="FZHei-B01S" panose="02010601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6797" y="4851768"/>
            <a:ext cx="2650406" cy="2006232"/>
          </a:xfrm>
          <a:prstGeom prst="rect">
            <a:avLst/>
          </a:prstGeom>
        </p:spPr>
      </p:pic>
      <p:grpSp>
        <p:nvGrpSpPr>
          <p:cNvPr id="33" name="组合 32"/>
          <p:cNvGrpSpPr/>
          <p:nvPr/>
        </p:nvGrpSpPr>
        <p:grpSpPr>
          <a:xfrm>
            <a:off x="1007192" y="1379892"/>
            <a:ext cx="738582" cy="498172"/>
            <a:chOff x="1007192" y="1793277"/>
            <a:chExt cx="738582" cy="498172"/>
          </a:xfrm>
        </p:grpSpPr>
        <p:sp>
          <p:nvSpPr>
            <p:cNvPr id="8" name="矩形 46"/>
            <p:cNvSpPr>
              <a:spLocks noChangeArrowheads="1"/>
            </p:cNvSpPr>
            <p:nvPr/>
          </p:nvSpPr>
          <p:spPr bwMode="auto">
            <a:xfrm>
              <a:off x="1007192" y="1793277"/>
              <a:ext cx="738582" cy="498172"/>
            </a:xfrm>
            <a:prstGeom prst="rect">
              <a:avLst/>
            </a:prstGeom>
            <a:solidFill>
              <a:srgbClr val="9EBA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37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  <a:sym typeface="宋体" panose="02010600030101010101" pitchFamily="2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071371" y="1797105"/>
              <a:ext cx="585669" cy="490643"/>
            </a:xfrm>
            <a:prstGeom prst="rect">
              <a:avLst/>
            </a:prstGeom>
            <a:noFill/>
          </p:spPr>
          <p:txBody>
            <a:bodyPr wrap="none" lIns="120140" tIns="60069" rIns="120140" bIns="60069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cs typeface="+mn-cs"/>
                </a:rPr>
                <a:t>01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007192" y="2324869"/>
            <a:ext cx="738582" cy="513730"/>
            <a:chOff x="1007192" y="2881764"/>
            <a:chExt cx="738582" cy="513730"/>
          </a:xfrm>
        </p:grpSpPr>
        <p:sp>
          <p:nvSpPr>
            <p:cNvPr id="11" name="矩形 46"/>
            <p:cNvSpPr>
              <a:spLocks noChangeArrowheads="1"/>
            </p:cNvSpPr>
            <p:nvPr/>
          </p:nvSpPr>
          <p:spPr bwMode="auto">
            <a:xfrm>
              <a:off x="1007192" y="2881764"/>
              <a:ext cx="738582" cy="498172"/>
            </a:xfrm>
            <a:prstGeom prst="rect">
              <a:avLst/>
            </a:prstGeom>
            <a:solidFill>
              <a:srgbClr val="CAB7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37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  <a:sym typeface="宋体" panose="02010600030101010101" pitchFamily="2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056615" y="2904851"/>
              <a:ext cx="585669" cy="490643"/>
            </a:xfrm>
            <a:prstGeom prst="rect">
              <a:avLst/>
            </a:prstGeom>
            <a:noFill/>
          </p:spPr>
          <p:txBody>
            <a:bodyPr wrap="none" lIns="120140" tIns="60069" rIns="120140" bIns="60069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cs typeface="+mn-cs"/>
                </a:rPr>
                <a:t>02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95127" y="3283411"/>
            <a:ext cx="738582" cy="502847"/>
            <a:chOff x="1007192" y="3955876"/>
            <a:chExt cx="738582" cy="502847"/>
          </a:xfrm>
        </p:grpSpPr>
        <p:sp>
          <p:nvSpPr>
            <p:cNvPr id="14" name="矩形 46"/>
            <p:cNvSpPr>
              <a:spLocks noChangeArrowheads="1"/>
            </p:cNvSpPr>
            <p:nvPr/>
          </p:nvSpPr>
          <p:spPr bwMode="auto">
            <a:xfrm>
              <a:off x="1007192" y="3960551"/>
              <a:ext cx="738582" cy="498172"/>
            </a:xfrm>
            <a:prstGeom prst="rect">
              <a:avLst/>
            </a:prstGeom>
            <a:solidFill>
              <a:srgbClr val="9EBA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37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  <a:sym typeface="宋体" panose="02010600030101010101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056615" y="3955876"/>
              <a:ext cx="585669" cy="490643"/>
            </a:xfrm>
            <a:prstGeom prst="rect">
              <a:avLst/>
            </a:prstGeom>
            <a:noFill/>
          </p:spPr>
          <p:txBody>
            <a:bodyPr wrap="none" lIns="120140" tIns="60069" rIns="120140" bIns="60069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cs typeface="+mn-cs"/>
                </a:rPr>
                <a:t>03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995127" y="4432767"/>
            <a:ext cx="738582" cy="515343"/>
            <a:chOff x="1007192" y="5011252"/>
            <a:chExt cx="738582" cy="515343"/>
          </a:xfrm>
        </p:grpSpPr>
        <p:sp>
          <p:nvSpPr>
            <p:cNvPr id="17" name="矩形 46"/>
            <p:cNvSpPr>
              <a:spLocks noChangeArrowheads="1"/>
            </p:cNvSpPr>
            <p:nvPr/>
          </p:nvSpPr>
          <p:spPr bwMode="auto">
            <a:xfrm>
              <a:off x="1007192" y="5028423"/>
              <a:ext cx="738582" cy="498172"/>
            </a:xfrm>
            <a:prstGeom prst="rect">
              <a:avLst/>
            </a:prstGeom>
            <a:solidFill>
              <a:srgbClr val="CAB7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37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  <a:sym typeface="宋体" panose="02010600030101010101" pitchFamily="2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071371" y="5011252"/>
              <a:ext cx="585669" cy="490643"/>
            </a:xfrm>
            <a:prstGeom prst="rect">
              <a:avLst/>
            </a:prstGeom>
            <a:noFill/>
          </p:spPr>
          <p:txBody>
            <a:bodyPr wrap="none" lIns="120140" tIns="60069" rIns="120140" bIns="60069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cs typeface="+mn-cs"/>
                </a:rPr>
                <a:t>04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cs typeface="+mn-cs"/>
              </a:endParaRPr>
            </a:p>
          </p:txBody>
        </p:sp>
      </p:grpSp>
      <p:sp>
        <p:nvSpPr>
          <p:cNvPr id="23" name="TextBox 6"/>
          <p:cNvSpPr txBox="1"/>
          <p:nvPr/>
        </p:nvSpPr>
        <p:spPr>
          <a:xfrm>
            <a:off x="1970405" y="2324735"/>
            <a:ext cx="83737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然而，现代程序语言一般不限制标识符的长度，故name字段的长度不便预先固定。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如果以变长存储，就会使得符号表的查询效率降低，增大符号表管理的难度；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5" name="TextBox 6"/>
          <p:cNvSpPr txBox="1"/>
          <p:nvPr/>
        </p:nvSpPr>
        <p:spPr>
          <a:xfrm>
            <a:off x="1969770" y="3288030"/>
            <a:ext cx="76815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若是以定长存储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短了：适用范围小；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长了：浪费空间、降低查询效率。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29" name="TextBox 6"/>
          <p:cNvSpPr txBox="1"/>
          <p:nvPr/>
        </p:nvSpPr>
        <p:spPr>
          <a:xfrm>
            <a:off x="1969770" y="4450080"/>
            <a:ext cx="837374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sym typeface="微软雅黑" panose="020B0503020204020204" pitchFamily="34" charset="-122"/>
              </a:rPr>
              <a:t>将标识符的字面值单独放在字符串表中，其位置索引放在name字段中，可保证name长度固定，并由此带来存储效率高、查询方便的优点；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变量名是给编译器看的，编译器根据变量是局部还是全局分配内存地址或栈空间，所谓的变量名在内存中不存在。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17195" y="5741670"/>
            <a:ext cx="107873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sym typeface="微软雅黑" panose="020B0503020204020204" pitchFamily="34" charset="-122"/>
              </a:rPr>
              <a:t>因此，</a:t>
            </a:r>
            <a:r>
              <a:rPr lang="zh-CN" altLang="en-US" sz="28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sym typeface="+mn-ea"/>
              </a:rPr>
              <a:t>在符号表中按“在字符串表中的首地址+长度”存储是合理的，并且</a:t>
            </a:r>
            <a:r>
              <a:rPr lang="zh-CN" altLang="en-US" sz="2800" b="1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sym typeface="微软雅黑" panose="020B0503020204020204" pitchFamily="34" charset="-122"/>
              </a:rPr>
              <a:t>是一种较好的设计思路。</a:t>
            </a:r>
            <a:endParaRPr lang="zh-CN" altLang="en-US" sz="2800" b="1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ea"/>
              <a:sym typeface="微软雅黑" panose="020B0503020204020204" pitchFamily="34" charset="-122"/>
            </a:endParaRPr>
          </a:p>
        </p:txBody>
      </p:sp>
      <p:sp>
        <p:nvSpPr>
          <p:cNvPr id="2" name="TextBox 6"/>
          <p:cNvSpPr txBox="1"/>
          <p:nvPr/>
        </p:nvSpPr>
        <p:spPr>
          <a:xfrm>
            <a:off x="1970405" y="1383665"/>
            <a:ext cx="83737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符号表组织、构造和管理方法的好坏会直接影响编译系统的运行效率。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ea"/>
                <a:cs typeface="+mn-cs"/>
                <a:sym typeface="微软雅黑" panose="020B0503020204020204" pitchFamily="34" charset="-122"/>
              </a:rPr>
              <a:t>因此我们的目标是构造一个好的符号表。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ea"/>
              <a:cs typeface="+mn-cs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29" grpId="0"/>
      <p:bldP spid="6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994" y="14512"/>
            <a:ext cx="9060011" cy="6858001"/>
          </a:xfrm>
          <a:prstGeom prst="rect">
            <a:avLst/>
          </a:prstGeom>
        </p:spPr>
      </p:pic>
      <p:sp>
        <p:nvSpPr>
          <p:cNvPr id="12" name="椭圆 11"/>
          <p:cNvSpPr/>
          <p:nvPr/>
        </p:nvSpPr>
        <p:spPr>
          <a:xfrm>
            <a:off x="3447915" y="619418"/>
            <a:ext cx="5319488" cy="5319488"/>
          </a:xfrm>
          <a:prstGeom prst="ellipse">
            <a:avLst/>
          </a:prstGeom>
          <a:solidFill>
            <a:srgbClr val="9EBAD6"/>
          </a:solidFill>
          <a:ln>
            <a:noFill/>
          </a:ln>
          <a:effectLst>
            <a:outerShdw blurRad="254000" dist="38100" dir="8100000" sx="102000" sy="102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29849" y="3031937"/>
            <a:ext cx="794125" cy="794125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805720" y="3115554"/>
            <a:ext cx="626891" cy="626891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776428" y="3252366"/>
            <a:ext cx="360783" cy="360783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9052819" y="3252366"/>
            <a:ext cx="360783" cy="360783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9782694" y="3130066"/>
            <a:ext cx="626891" cy="626891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854295" y="3023399"/>
            <a:ext cx="794125" cy="794125"/>
          </a:xfrm>
          <a:prstGeom prst="ellipse">
            <a:avLst/>
          </a:prstGeom>
          <a:solidFill>
            <a:srgbClr val="A6CAE4"/>
          </a:solidFill>
          <a:ln>
            <a:noFill/>
          </a:ln>
          <a:effectLst>
            <a:innerShdw blurRad="63500" dist="381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320585" y="2866961"/>
            <a:ext cx="355092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8800" b="1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0">
                      <a:srgbClr val="FBF7F0"/>
                    </a:gs>
                    <a:gs pos="100000">
                      <a:srgbClr val="A0854A"/>
                    </a:gs>
                  </a:gsLst>
                  <a:lin ang="8100000" scaled="1"/>
                  <a:tileRect/>
                </a:gradFill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dirty="0">
                <a:gradFill flip="none" rotWithShape="1">
                  <a:gsLst>
                    <a:gs pos="38000">
                      <a:srgbClr val="9E8348"/>
                    </a:gs>
                    <a:gs pos="71000">
                      <a:srgbClr val="FBF7F0"/>
                    </a:gs>
                    <a:gs pos="18000">
                      <a:srgbClr val="F2E5CE"/>
                    </a:gs>
                    <a:gs pos="89000">
                      <a:srgbClr val="A0854A"/>
                    </a:gs>
                  </a:gsLst>
                  <a:lin ang="8100000" scaled="1"/>
                  <a:tileRect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sym typeface="微软雅黑 Light" panose="020B0502040204020203" pitchFamily="34" charset="-122"/>
              </a:rPr>
              <a:t>谢谢大家</a:t>
            </a:r>
            <a:endParaRPr kumimoji="0" lang="zh-CN" altLang="en-US" sz="6600" b="1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38000">
                    <a:srgbClr val="9E8348"/>
                  </a:gs>
                  <a:gs pos="71000">
                    <a:srgbClr val="FBF7F0"/>
                  </a:gs>
                  <a:gs pos="18000">
                    <a:srgbClr val="F2E5CE"/>
                  </a:gs>
                  <a:gs pos="89000">
                    <a:srgbClr val="A0854A"/>
                  </a:gs>
                </a:gsLst>
                <a:lin ang="8100000" scaled="1"/>
                <a:tileRect/>
              </a:gra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uLnTx/>
              <a:uFillTx/>
              <a:latin typeface="微软雅黑 Light" panose="020B0502040204020203" pitchFamily="34" charset="-122"/>
              <a:ea typeface="锐字工房云字库细圆GBK" panose="02010604000000000000" pitchFamily="2" charset="-122"/>
              <a:sym typeface="微软雅黑 Light" panose="020B0502040204020203" pitchFamily="34" charset="-122"/>
            </a:endParaRPr>
          </a:p>
        </p:txBody>
      </p:sp>
      <p:sp>
        <p:nvSpPr>
          <p:cNvPr id="24" name="TextBox 15"/>
          <p:cNvSpPr txBox="1"/>
          <p:nvPr/>
        </p:nvSpPr>
        <p:spPr>
          <a:xfrm>
            <a:off x="5666740" y="4449445"/>
            <a:ext cx="2353310" cy="420016"/>
          </a:xfrm>
          <a:prstGeom prst="round2Same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Lato Black" charset="0"/>
                <a:sym typeface="微软雅黑 Light" panose="020B0502040204020203" pitchFamily="34" charset="-122"/>
              </a:rPr>
              <a:t>戴加佳</a:t>
            </a:r>
            <a: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 Light" panose="020B0502040204020203" pitchFamily="34" charset="-122"/>
                <a:ea typeface="锐字工房云字库细圆GBK" panose="02010604000000000000" pitchFamily="2" charset="-122"/>
                <a:cs typeface="Lato Black" charset="0"/>
                <a:sym typeface="微软雅黑 Light" panose="020B0502040204020203" pitchFamily="34" charset="-122"/>
              </a:rPr>
              <a:t>-1183710121</a:t>
            </a:r>
            <a:endParaRPr lang="en-US" altLang="zh-CN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 Light" panose="020B0502040204020203" pitchFamily="34" charset="-122"/>
              <a:ea typeface="锐字工房云字库细圆GBK" panose="02010604000000000000" pitchFamily="2" charset="-122"/>
              <a:cs typeface="Lato Black" charset="0"/>
              <a:sym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p="http://schemas.openxmlformats.org/presentationml/2006/main">
  <p:tag name="ISPRING_PRESENTATION_TITLE" val="个人简历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千图网海量PPT模板www.58pic.com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4582"/>
      </a:accent1>
      <a:accent2>
        <a:srgbClr val="4D9BD3"/>
      </a:accent2>
      <a:accent3>
        <a:srgbClr val="7F7F7F"/>
      </a:accent3>
      <a:accent4>
        <a:srgbClr val="174582"/>
      </a:accent4>
      <a:accent5>
        <a:srgbClr val="4D9BD3"/>
      </a:accent5>
      <a:accent6>
        <a:srgbClr val="7F7F7F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506</Words>
  <Application>WPS 演示</Application>
  <PresentationFormat>自定义</PresentationFormat>
  <Paragraphs>49</Paragraphs>
  <Slides>5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5</vt:i4>
      </vt:variant>
    </vt:vector>
  </HeadingPairs>
  <TitlesOfParts>
    <vt:vector size="23" baseType="lpstr">
      <vt:lpstr>Arial</vt:lpstr>
      <vt:lpstr>宋体</vt:lpstr>
      <vt:lpstr>Wingdings</vt:lpstr>
      <vt:lpstr>黑体</vt:lpstr>
      <vt:lpstr>Arial</vt:lpstr>
      <vt:lpstr>微软雅黑 Light</vt:lpstr>
      <vt:lpstr>锐字工房云字库细圆GBK</vt:lpstr>
      <vt:lpstr>Lato Black</vt:lpstr>
      <vt:lpstr>FZHei-B01S</vt:lpstr>
      <vt:lpstr>等线</vt:lpstr>
      <vt:lpstr>微软雅黑</vt:lpstr>
      <vt:lpstr>Arial Unicode MS</vt:lpstr>
      <vt:lpstr>等线 Light</vt:lpstr>
      <vt:lpstr>Calibri</vt:lpstr>
      <vt:lpstr>Segoe Print</vt:lpstr>
      <vt:lpstr>Office 主题​​</vt:lpstr>
      <vt:lpstr>Office 主题</vt:lpstr>
      <vt:lpstr>千图网海量PPT模板www.58pic.com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个人简历</dc:title>
  <dc:creator>张 建春</dc:creator>
  <cp:lastModifiedBy>blue biu*</cp:lastModifiedBy>
  <cp:revision>56</cp:revision>
  <dcterms:created xsi:type="dcterms:W3CDTF">2018-10-11T12:12:00Z</dcterms:created>
  <dcterms:modified xsi:type="dcterms:W3CDTF">2021-03-10T14:51:49Z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